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4" name="Shape 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Shape 10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Shape 113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Shape 1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11" name="Shape 1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2" name="Shape 1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3" name="Shape 1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4" name="Shape 1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15" name="Shape 1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Shape 16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Shape 2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21" name="Shape 2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2" name="Shape 2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3" name="Shape 2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Shape 26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Shape 2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Shape 2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Shape 3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1" name="Shape 31"/>
            <p:cNvSpPr/>
            <p:nvPr/>
          </p:nvSpPr>
          <p:spPr>
            <a:xfrm flipH="1">
              <a:off x="6181162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34" name="Shape 3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Shape 3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37" name="Shape 3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1" name="Shape 41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2" name="Shape 4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/>
        </p:txBody>
      </p:sp>
      <p:sp>
        <p:nvSpPr>
          <p:cNvPr id="45" name="Shape 4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One column 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/>
        </p:txBody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/>
        </p:txBody>
      </p:sp>
      <p:sp>
        <p:nvSpPr>
          <p:cNvPr id="49" name="Shape 4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Main 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Shape 51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52" name="Shape 52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3" name="Shape 53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4" name="Shape 54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5" name="Shape 55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56" name="Shape 56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Shape 5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buSzPct val="100000"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Shape 5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Section title and 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61" name="Shape 6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" name="Shape 62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/>
        </p:txBody>
      </p:sp>
      <p:sp>
        <p:nvSpPr>
          <p:cNvPr id="63" name="Shape 63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/>
        </p:txBody>
      </p:sp>
      <p:sp>
        <p:nvSpPr>
          <p:cNvPr id="64" name="Shape 6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Shape 6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rIns="91425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/>
        </p:txBody>
      </p:sp>
      <p:sp>
        <p:nvSpPr>
          <p:cNvPr id="68" name="Shape 6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Big 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Shape 70"/>
          <p:cNvGrpSpPr/>
          <p:nvPr/>
        </p:nvGrpSpPr>
        <p:grpSpPr>
          <a:xfrm>
            <a:off x="6098378" y="4"/>
            <a:ext cx="3045625" cy="2030570"/>
            <a:chOff x="6098378" y="4"/>
            <a:chExt cx="3045625" cy="2030570"/>
          </a:xfrm>
        </p:grpSpPr>
        <p:sp>
          <p:nvSpPr>
            <p:cNvPr id="71" name="Shape 71"/>
            <p:cNvSpPr/>
            <p:nvPr/>
          </p:nvSpPr>
          <p:spPr>
            <a:xfrm>
              <a:off x="8128803" y="15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2" name="Shape 72"/>
            <p:cNvSpPr/>
            <p:nvPr/>
          </p:nvSpPr>
          <p:spPr>
            <a:xfrm flipH="1">
              <a:off x="7113463" y="4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3" name="Shape 73"/>
            <p:cNvSpPr/>
            <p:nvPr/>
          </p:nvSpPr>
          <p:spPr>
            <a:xfrm flipH="1" rot="10800000">
              <a:off x="7113588" y="106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4" name="Shape 74"/>
            <p:cNvSpPr/>
            <p:nvPr/>
          </p:nvSpPr>
          <p:spPr>
            <a:xfrm rot="10800000">
              <a:off x="6098378" y="96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  <p:sp>
          <p:nvSpPr>
            <p:cNvPr id="75" name="Shape 75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rIns="91425" tIns="91425">
              <a:noAutofit/>
            </a:bodyPr>
            <a:lstStyle/>
            <a:p>
              <a:pPr lvl="0">
                <a:spcBef>
                  <a:spcPts val="0"/>
                </a:spcBef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Shape 76"/>
          <p:cNvSpPr txBox="1"/>
          <p:nvPr>
            <p:ph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buSzPct val="100000"/>
              <a:defRPr sz="12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rIns="91425" tIns="91425"/>
          <a:lstStyle>
            <a:lvl1pPr lvl="0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buClr>
                <a:schemeClr val="lt1"/>
              </a:buClr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Shape 7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/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zh-TW">
                <a:solidFill>
                  <a:schemeClr val="dk2"/>
                </a:solidFill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buFont typeface="Roboto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Roboto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zh-TW"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create.kahoot.it/#login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://www.cfl.org.tw/course.php?sn=24&amp;action=course_page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ept.org.tw/" TargetMode="External"/><Relationship Id="rId4" Type="http://schemas.openxmlformats.org/officeDocument/2006/relationships/hyperlink" Target="https://www.lttc.ntu.edu.tw/CSEPT_main.htm" TargetMode="External"/><Relationship Id="rId5" Type="http://schemas.openxmlformats.org/officeDocument/2006/relationships/hyperlink" Target="https://www.lttc.ntu.edu.tw/YLEmain.htm" TargetMode="External"/><Relationship Id="rId6" Type="http://schemas.openxmlformats.org/officeDocument/2006/relationships/hyperlink" Target="http://www.toeic.com.tw/" TargetMode="External"/><Relationship Id="rId7" Type="http://schemas.openxmlformats.org/officeDocument/2006/relationships/hyperlink" Target="https://www.lttc.ntu.edu.tw/TOEFL-iBT.htm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ieltstaiwan.org/" TargetMode="External"/><Relationship Id="rId4" Type="http://schemas.openxmlformats.org/officeDocument/2006/relationships/hyperlink" Target="https://www.ieltstest.org.tw/" TargetMode="External"/><Relationship Id="rId5" Type="http://schemas.openxmlformats.org/officeDocument/2006/relationships/hyperlink" Target="https://www.bulats.com.tw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職場英語會話演練班</a:t>
            </a:r>
          </a:p>
        </p:txBody>
      </p:sp>
      <p:sp>
        <p:nvSpPr>
          <p:cNvPr id="86" name="Shape 86"/>
          <p:cNvSpPr txBox="1"/>
          <p:nvPr>
            <p:ph idx="1" type="subTitle"/>
          </p:nvPr>
        </p:nvSpPr>
        <p:spPr>
          <a:xfrm>
            <a:off x="598088" y="2715912"/>
            <a:ext cx="8222100" cy="4329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Phoebe </a:t>
            </a:r>
            <a:r>
              <a:rPr lang="zh-TW"/>
              <a:t>黃麗雯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Course instructor</a:t>
            </a:r>
          </a:p>
        </p:txBody>
      </p:sp>
      <p:sp>
        <p:nvSpPr>
          <p:cNvPr id="92" name="Shape 9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黃麗雯 老師 Phoebe</a:t>
            </a:r>
          </a:p>
          <a:p>
            <a:pPr lvl="0">
              <a:spcBef>
                <a:spcPts val="0"/>
              </a:spcBef>
              <a:buNone/>
            </a:pPr>
            <a:br>
              <a:rPr lang="zh-TW"/>
            </a:br>
            <a:r>
              <a:rPr lang="zh-TW"/>
              <a:t>學歷：MA in Language Teaching, Lancaster University, UK </a:t>
            </a:r>
          </a:p>
          <a:p>
            <a:pPr lvl="0">
              <a:spcBef>
                <a:spcPts val="0"/>
              </a:spcBef>
              <a:buNone/>
            </a:pPr>
            <a:br>
              <a:rPr lang="zh-TW"/>
            </a:br>
            <a:r>
              <a:rPr lang="zh-TW"/>
              <a:t>經歷：朝陽科技大學語言中心專案教師、中興大學、台中市勞工大學兼任講師 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zh-TW"/>
              <a:t>專長: 職場英文及會話，TOEIC多益英文、 英文寫作、英文演說課程。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學習問卷</a:t>
            </a: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Exam your learning…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KAHOOT!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Ice breaker</a:t>
            </a:r>
          </a:p>
        </p:txBody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1. Please write a sentence that describes who you are</a:t>
            </a:r>
          </a:p>
          <a:p>
            <a:pPr lvl="0">
              <a:spcBef>
                <a:spcPts val="0"/>
              </a:spcBef>
              <a:buNone/>
            </a:pPr>
            <a:r>
              <a:rPr lang="zh-TW"/>
              <a:t>請用一句話描述你自己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zh-TW"/>
              <a:t>2. Also, tell us what you want to learn here in the class</a:t>
            </a:r>
          </a:p>
          <a:p>
            <a:pPr lvl="0">
              <a:spcBef>
                <a:spcPts val="0"/>
              </a:spcBef>
              <a:buNone/>
            </a:pPr>
            <a:r>
              <a:rPr lang="zh-TW"/>
              <a:t>你希望從這堂課程中學到甚麼?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Course objective</a:t>
            </a:r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本課程之設計為已具備國高中英文基礎者，並著重於增進並提升個人語言能力，以及對於職場英語會話應用有需求之勞工學員。本次課程之學科內容將聚焦於在職場</a:t>
            </a:r>
            <a:r>
              <a:rPr b="1" lang="zh-TW" sz="2400"/>
              <a:t>英語會話</a:t>
            </a:r>
            <a:r>
              <a:rPr lang="zh-TW"/>
              <a:t>的應用，透過專業教材，實用的內容帶領學員，應用所學並活用於工作領域；同時本次課程將增加英語會話練演課程，並適時解析各種</a:t>
            </a:r>
            <a:r>
              <a:rPr b="1" lang="zh-TW" sz="2400"/>
              <a:t>英語檢定</a:t>
            </a:r>
            <a:r>
              <a:rPr lang="zh-TW"/>
              <a:t>之內容，期許學員能在職場中持續提升英語溝通技巧。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  <a:p>
            <a:pPr lvl="0">
              <a:spcBef>
                <a:spcPts val="0"/>
              </a:spcBef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Let's check out the contents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英文檢定 I</a:t>
            </a:r>
          </a:p>
        </p:txBody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LTTC 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zh-TW" u="sng">
                <a:solidFill>
                  <a:schemeClr val="hlink"/>
                </a:solidFill>
                <a:hlinkClick r:id="rId3"/>
              </a:rPr>
              <a:t>GEPT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zh-TW" u="sng">
                <a:solidFill>
                  <a:schemeClr val="hlink"/>
                </a:solidFill>
                <a:hlinkClick r:id="rId4"/>
              </a:rPr>
              <a:t>CSEPT</a:t>
            </a:r>
          </a:p>
          <a:p>
            <a:pPr indent="-228600" lvl="0" marL="457200" rtl="0">
              <a:spcBef>
                <a:spcPts val="0"/>
              </a:spcBef>
              <a:buAutoNum type="arabicPeriod"/>
            </a:pPr>
            <a:r>
              <a:rPr lang="zh-TW" u="sng">
                <a:solidFill>
                  <a:schemeClr val="hlink"/>
                </a:solidFill>
                <a:hlinkClick r:id="rId5"/>
              </a:rPr>
              <a:t>YLE</a:t>
            </a:r>
          </a:p>
          <a:p>
            <a:pPr lvl="0" rtl="0">
              <a:spcBef>
                <a:spcPts val="0"/>
              </a:spcBef>
              <a:buNone/>
            </a:pPr>
            <a:r>
              <a:rPr lang="zh-TW"/>
              <a:t>ETS</a:t>
            </a:r>
          </a:p>
          <a:p>
            <a:pPr lvl="0" rtl="0">
              <a:spcBef>
                <a:spcPts val="0"/>
              </a:spcBef>
              <a:buNone/>
            </a:pPr>
            <a:r>
              <a:rPr lang="zh-TW"/>
              <a:t>1.</a:t>
            </a:r>
            <a:r>
              <a:rPr lang="zh-TW" u="sng">
                <a:solidFill>
                  <a:schemeClr val="hlink"/>
                </a:solidFill>
                <a:hlinkClick r:id="rId6"/>
              </a:rPr>
              <a:t>TOEIC</a:t>
            </a:r>
          </a:p>
          <a:p>
            <a:pPr lvl="0" rtl="0">
              <a:spcBef>
                <a:spcPts val="0"/>
              </a:spcBef>
              <a:buNone/>
            </a:pPr>
            <a:r>
              <a:rPr lang="zh-TW"/>
              <a:t>2.</a:t>
            </a:r>
            <a:r>
              <a:rPr lang="zh-TW" u="sng">
                <a:solidFill>
                  <a:schemeClr val="hlink"/>
                </a:solidFill>
                <a:hlinkClick r:id="rId7"/>
              </a:rPr>
              <a:t>TOEFL iBT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英文檢定 II</a:t>
            </a:r>
          </a:p>
        </p:txBody>
      </p:sp>
      <p:sp>
        <p:nvSpPr>
          <p:cNvPr id="122" name="Shape 122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zh-TW"/>
              <a:t>IDP/ British Council</a:t>
            </a:r>
          </a:p>
          <a:p>
            <a:pPr lvl="0">
              <a:spcBef>
                <a:spcPts val="0"/>
              </a:spcBef>
              <a:buNone/>
            </a:pPr>
            <a:r>
              <a:rPr lang="zh-TW" u="sng">
                <a:solidFill>
                  <a:schemeClr val="hlink"/>
                </a:solidFill>
                <a:hlinkClick r:id="rId3"/>
              </a:rPr>
              <a:t>http://www.ieltstaiwan.org/</a:t>
            </a:r>
          </a:p>
          <a:p>
            <a:pPr lvl="0">
              <a:spcBef>
                <a:spcPts val="0"/>
              </a:spcBef>
              <a:buNone/>
            </a:pPr>
            <a:r>
              <a:rPr lang="zh-TW" u="sng">
                <a:solidFill>
                  <a:schemeClr val="hlink"/>
                </a:solidFill>
                <a:hlinkClick r:id="rId4"/>
              </a:rPr>
              <a:t>https://www.ieltstest.org.tw/</a:t>
            </a:r>
          </a:p>
          <a:p>
            <a:pPr lvl="0">
              <a:spcBef>
                <a:spcPts val="0"/>
              </a:spcBef>
              <a:buNone/>
            </a:pPr>
            <a:r>
              <a:rPr lang="zh-TW" u="sng">
                <a:solidFill>
                  <a:schemeClr val="hlink"/>
                </a:solidFill>
                <a:hlinkClick r:id="rId5"/>
              </a:rPr>
              <a:t>劍橋博思國際職場英檢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